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98" r:id="rId3"/>
    <p:sldId id="290" r:id="rId4"/>
    <p:sldId id="307" r:id="rId5"/>
    <p:sldId id="308" r:id="rId6"/>
    <p:sldId id="294" r:id="rId7"/>
    <p:sldId id="295" r:id="rId8"/>
    <p:sldId id="309" r:id="rId9"/>
    <p:sldId id="302" r:id="rId10"/>
    <p:sldId id="310" r:id="rId11"/>
    <p:sldId id="286" r:id="rId12"/>
    <p:sldId id="301" r:id="rId13"/>
    <p:sldId id="312" r:id="rId14"/>
    <p:sldId id="313" r:id="rId15"/>
    <p:sldId id="314" r:id="rId16"/>
    <p:sldId id="315" r:id="rId17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F"/>
    <a:srgbClr val="BC7F26"/>
    <a:srgbClr val="006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99"/>
  </p:normalViewPr>
  <p:slideViewPr>
    <p:cSldViewPr snapToGrid="0" snapToObjects="1">
      <p:cViewPr varScale="1">
        <p:scale>
          <a:sx n="67" d="100"/>
          <a:sy n="67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04873-6AE6-C34A-B554-F94CC35A48A0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028EE-2680-A849-9732-48E7743CA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24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A5D6-8E2D-2342-AF0B-896195FAA6CD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BCA36-E6F2-A346-9D59-7563F92DD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00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13:23 – 15:11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10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22:22 – 23:06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02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83:15 – 83:19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5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84:06 – 84:14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4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BCA36-E6F2-A346-9D59-7563F92DDB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708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73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BCA36-E6F2-A346-9D59-7563F92DDB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349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45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0EB8-BB33-1640-9B13-DA05E9FEA96C}" type="datetime1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-252549" y="5399314"/>
            <a:ext cx="9396549" cy="1509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340385" y="5399314"/>
            <a:ext cx="2810146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b="0" i="0" kern="1200" dirty="0">
              <a:solidFill>
                <a:schemeClr val="bg1">
                  <a:lumMod val="50000"/>
                </a:schemeClr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Presented by:</a:t>
            </a:r>
          </a:p>
          <a:p>
            <a:r>
              <a:rPr lang="en-US" sz="20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Daniel S. Weinstock</a:t>
            </a:r>
          </a:p>
          <a:p>
            <a:r>
              <a:rPr lang="en-US" sz="20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Carolyn</a:t>
            </a:r>
            <a:r>
              <a:rPr lang="en-US" sz="20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M. </a:t>
            </a:r>
            <a:r>
              <a:rPr lang="en-US" sz="2000" b="1" kern="1200" baseline="0" dirty="0" err="1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Chopko</a:t>
            </a:r>
            <a:endParaRPr lang="en-US" sz="20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-923110" y="4606834"/>
            <a:ext cx="7898676" cy="2326943"/>
          </a:xfrm>
          <a:custGeom>
            <a:avLst/>
            <a:gdLst>
              <a:gd name="connsiteX0" fmla="*/ 5886995 w 5886995"/>
              <a:gd name="connsiteY0" fmla="*/ 0 h 2037805"/>
              <a:gd name="connsiteX1" fmla="*/ 0 w 5886995"/>
              <a:gd name="connsiteY1" fmla="*/ 0 h 2037805"/>
              <a:gd name="connsiteX2" fmla="*/ 0 w 5886995"/>
              <a:gd name="connsiteY2" fmla="*/ 2037805 h 2037805"/>
              <a:gd name="connsiteX3" fmla="*/ 4641669 w 5886995"/>
              <a:gd name="connsiteY3" fmla="*/ 2037805 h 2037805"/>
              <a:gd name="connsiteX4" fmla="*/ 5886995 w 5886995"/>
              <a:gd name="connsiteY4" fmla="*/ 0 h 203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6995" h="2037805">
                <a:moveTo>
                  <a:pt x="5886995" y="0"/>
                </a:moveTo>
                <a:lnTo>
                  <a:pt x="0" y="0"/>
                </a:lnTo>
                <a:lnTo>
                  <a:pt x="0" y="2037805"/>
                </a:lnTo>
                <a:lnTo>
                  <a:pt x="4641669" y="2037805"/>
                </a:lnTo>
                <a:lnTo>
                  <a:pt x="5886995" y="0"/>
                </a:lnTo>
                <a:close/>
              </a:path>
            </a:pathLst>
          </a:custGeom>
          <a:solidFill>
            <a:srgbClr val="006080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302759" y="4672786"/>
            <a:ext cx="54623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32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Empowering sympathetic jurors to see through deceptive spin on life expectancy and medical care needs</a:t>
            </a:r>
            <a:endParaRPr lang="en-US" sz="32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3" y="1659226"/>
            <a:ext cx="1871594" cy="181056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2D0E-11AF-F841-80D1-E29A405F135C}" type="datetime1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AD7A9-7D31-A046-A0E1-0710DB1F004D}" type="datetime1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15"/>
          <p:cNvSpPr/>
          <p:nvPr userDrawn="1"/>
        </p:nvSpPr>
        <p:spPr>
          <a:xfrm>
            <a:off x="-78377" y="1"/>
            <a:ext cx="5531850" cy="6740434"/>
          </a:xfrm>
          <a:custGeom>
            <a:avLst/>
            <a:gdLst>
              <a:gd name="connsiteX0" fmla="*/ 0 w 7341324"/>
              <a:gd name="connsiteY0" fmla="*/ 6418217 h 6418217"/>
              <a:gd name="connsiteX1" fmla="*/ 1604554 w 7341324"/>
              <a:gd name="connsiteY1" fmla="*/ 0 h 6418217"/>
              <a:gd name="connsiteX2" fmla="*/ 7341324 w 7341324"/>
              <a:gd name="connsiteY2" fmla="*/ 0 h 6418217"/>
              <a:gd name="connsiteX3" fmla="*/ 5736770 w 7341324"/>
              <a:gd name="connsiteY3" fmla="*/ 6418217 h 6418217"/>
              <a:gd name="connsiteX4" fmla="*/ 0 w 7341324"/>
              <a:gd name="connsiteY4" fmla="*/ 6418217 h 6418217"/>
              <a:gd name="connsiteX0" fmla="*/ 929641 w 5736770"/>
              <a:gd name="connsiteY0" fmla="*/ 6740434 h 6740434"/>
              <a:gd name="connsiteX1" fmla="*/ 0 w 5736770"/>
              <a:gd name="connsiteY1" fmla="*/ 0 h 6740434"/>
              <a:gd name="connsiteX2" fmla="*/ 5736770 w 5736770"/>
              <a:gd name="connsiteY2" fmla="*/ 0 h 6740434"/>
              <a:gd name="connsiteX3" fmla="*/ 4132216 w 5736770"/>
              <a:gd name="connsiteY3" fmla="*/ 6418217 h 6740434"/>
              <a:gd name="connsiteX4" fmla="*/ 929641 w 5736770"/>
              <a:gd name="connsiteY4" fmla="*/ 6740434 h 6740434"/>
              <a:gd name="connsiteX0" fmla="*/ 0 w 4807129"/>
              <a:gd name="connsiteY0" fmla="*/ 6740434 h 6740434"/>
              <a:gd name="connsiteX1" fmla="*/ 28302 w 4807129"/>
              <a:gd name="connsiteY1" fmla="*/ 8709 h 6740434"/>
              <a:gd name="connsiteX2" fmla="*/ 4807129 w 4807129"/>
              <a:gd name="connsiteY2" fmla="*/ 0 h 6740434"/>
              <a:gd name="connsiteX3" fmla="*/ 3202575 w 4807129"/>
              <a:gd name="connsiteY3" fmla="*/ 6418217 h 6740434"/>
              <a:gd name="connsiteX4" fmla="*/ 0 w 4807129"/>
              <a:gd name="connsiteY4" fmla="*/ 6740434 h 6740434"/>
              <a:gd name="connsiteX0" fmla="*/ 0 w 4807129"/>
              <a:gd name="connsiteY0" fmla="*/ 6740434 h 6740434"/>
              <a:gd name="connsiteX1" fmla="*/ 28302 w 4807129"/>
              <a:gd name="connsiteY1" fmla="*/ 8709 h 6740434"/>
              <a:gd name="connsiteX2" fmla="*/ 4807129 w 4807129"/>
              <a:gd name="connsiteY2" fmla="*/ 0 h 6740434"/>
              <a:gd name="connsiteX3" fmla="*/ 3202575 w 4807129"/>
              <a:gd name="connsiteY3" fmla="*/ 6418217 h 6740434"/>
              <a:gd name="connsiteX4" fmla="*/ 0 w 4807129"/>
              <a:gd name="connsiteY4" fmla="*/ 6740434 h 674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7129" h="6740434">
                <a:moveTo>
                  <a:pt x="0" y="6740434"/>
                </a:moveTo>
                <a:cubicBezTo>
                  <a:pt x="9434" y="4496526"/>
                  <a:pt x="-15966" y="2261326"/>
                  <a:pt x="28302" y="8709"/>
                </a:cubicBezTo>
                <a:lnTo>
                  <a:pt x="4807129" y="0"/>
                </a:lnTo>
                <a:lnTo>
                  <a:pt x="3202575" y="6418217"/>
                </a:lnTo>
                <a:lnTo>
                  <a:pt x="0" y="67404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/>
          <p:cNvSpPr/>
          <p:nvPr userDrawn="1"/>
        </p:nvSpPr>
        <p:spPr>
          <a:xfrm>
            <a:off x="8081554" y="6113417"/>
            <a:ext cx="1227909" cy="664981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055" y="1424048"/>
            <a:ext cx="8620940" cy="438089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1595" y="6272669"/>
            <a:ext cx="2057400" cy="365125"/>
          </a:xfr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1A9CBF77-95E6-604E-BCFC-0A6922100E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-531223" y="6113417"/>
            <a:ext cx="8612777" cy="664981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/>
          <p:cNvSpPr/>
          <p:nvPr userDrawn="1"/>
        </p:nvSpPr>
        <p:spPr>
          <a:xfrm>
            <a:off x="-531223" y="217714"/>
            <a:ext cx="5904412" cy="1114018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/>
          <p:cNvSpPr/>
          <p:nvPr userDrawn="1"/>
        </p:nvSpPr>
        <p:spPr>
          <a:xfrm>
            <a:off x="5085804" y="924402"/>
            <a:ext cx="4432663" cy="407330"/>
          </a:xfrm>
          <a:prstGeom prst="parallelogram">
            <a:avLst/>
          </a:prstGeom>
          <a:solidFill>
            <a:srgbClr val="BC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056" y="286160"/>
            <a:ext cx="4448447" cy="994681"/>
          </a:xfrm>
          <a:noFill/>
        </p:spPr>
        <p:txBody>
          <a:bodyPr>
            <a:noAutofit/>
          </a:bodyPr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title goes here</a:t>
            </a:r>
            <a:br>
              <a:rPr lang="en-US" dirty="0"/>
            </a:br>
            <a:r>
              <a:rPr lang="en-US" dirty="0"/>
              <a:t>and here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5" y="5712083"/>
            <a:ext cx="854698" cy="826828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373688" y="923924"/>
            <a:ext cx="2960687" cy="426457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 goes here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31B2-3031-D449-B5EE-B521ABE70741}" type="datetime1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AFF0-D5F7-C548-BAAD-54DBA1E56A16}" type="datetime1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0755-260D-FF45-951F-339E2B826240}" type="datetime1">
              <a:rPr lang="en-US" smtClean="0"/>
              <a:t>11/2/2017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7999-0388-5F4E-9089-FCB29D51A9FD}" type="datetime1">
              <a:rPr lang="en-US" smtClean="0"/>
              <a:t>11/2/2017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6F3A-155C-B541-B533-021CD061BE7D}" type="datetime1">
              <a:rPr lang="en-US" smtClean="0"/>
              <a:t>11/2/2017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3CA-A4B8-8C4B-933C-7018645406BB}" type="datetime1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08DA-E0A8-C24A-81EE-F554D549D89A}" type="datetime1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11142-C957-5D4D-8CDC-04A61AE67536}" type="datetime1">
              <a:rPr lang="en-US" smtClean="0"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0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6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03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9180ADCA-54E6-43E8-B73C-0FB4DA6E5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555" y="1919558"/>
            <a:ext cx="2834395" cy="3668441"/>
          </a:xfr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="" xmlns:a16="http://schemas.microsoft.com/office/drawing/2014/main" id="{7EF4E627-D8E0-4007-B818-C35DFF133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55" y="1856058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Content Placeholder 6">
            <a:extLst>
              <a:ext uri="{FF2B5EF4-FFF2-40B4-BE49-F238E27FC236}">
                <a16:creationId xmlns="" xmlns:a16="http://schemas.microsoft.com/office/drawing/2014/main" id="{5F0D56A9-CEA6-4070-8EB2-283689924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55" y="1805258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ontent Placeholder 6">
            <a:extLst>
              <a:ext uri="{FF2B5EF4-FFF2-40B4-BE49-F238E27FC236}">
                <a16:creationId xmlns="" xmlns:a16="http://schemas.microsoft.com/office/drawing/2014/main" id="{DB7FB05C-530B-451B-83B5-0FFB46D90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55" y="1727199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ontent Placeholder 6">
            <a:extLst>
              <a:ext uri="{FF2B5EF4-FFF2-40B4-BE49-F238E27FC236}">
                <a16:creationId xmlns="" xmlns:a16="http://schemas.microsoft.com/office/drawing/2014/main" id="{ADB9F913-68BD-4115-A519-90D0C188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755" y="1650999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88809FB-D267-4FE1-95F3-FE0758F4D9EB}"/>
              </a:ext>
            </a:extLst>
          </p:cNvPr>
          <p:cNvSpPr/>
          <p:nvPr/>
        </p:nvSpPr>
        <p:spPr>
          <a:xfrm>
            <a:off x="393156" y="362360"/>
            <a:ext cx="3874044" cy="81443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D9992C2-2735-4485-917A-411667A8A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56" y="777866"/>
            <a:ext cx="3848644" cy="322727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AE0C90B-464A-415A-A8F7-385BAB8CA1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5" t="29380" r="4515" b="32927"/>
          <a:stretch/>
        </p:blipFill>
        <p:spPr>
          <a:xfrm>
            <a:off x="642121" y="452167"/>
            <a:ext cx="3291754" cy="329612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62187FC-7544-447C-AA41-919DBD55FB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7884" y="1444165"/>
            <a:ext cx="3504086" cy="446817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2051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056" y="286160"/>
            <a:ext cx="4757601" cy="994681"/>
          </a:xfrm>
        </p:spPr>
        <p:txBody>
          <a:bodyPr/>
          <a:lstStyle/>
          <a:p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Survival Rates Among Children With Severe Neurologic Disabilities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57083653-FC7E-444E-97B3-67F0C9C68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0913" y="1721735"/>
            <a:ext cx="2717855" cy="3694371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Content Placeholder 6">
            <a:extLst>
              <a:ext uri="{FF2B5EF4-FFF2-40B4-BE49-F238E27FC236}">
                <a16:creationId xmlns="" xmlns:a16="http://schemas.microsoft.com/office/drawing/2014/main" id="{C978BA3E-AD4F-449B-B264-9105C55D4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35" y="1652195"/>
            <a:ext cx="2717855" cy="3694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Content Placeholder 6">
            <a:extLst>
              <a:ext uri="{FF2B5EF4-FFF2-40B4-BE49-F238E27FC236}">
                <a16:creationId xmlns="" xmlns:a16="http://schemas.microsoft.com/office/drawing/2014/main" id="{973102C3-89CC-4163-A9BE-97FC34830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57" y="1582655"/>
            <a:ext cx="2717855" cy="3694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Content Placeholder 6">
            <a:extLst>
              <a:ext uri="{FF2B5EF4-FFF2-40B4-BE49-F238E27FC236}">
                <a16:creationId xmlns="" xmlns:a16="http://schemas.microsoft.com/office/drawing/2014/main" id="{32ED3844-D0D5-4B7D-B967-741E572BA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379" y="1513115"/>
            <a:ext cx="2717855" cy="3694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F49FA51-5904-4C8E-867B-C3A1B8AA1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649" y="2503160"/>
            <a:ext cx="2486277" cy="34415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4DAF77A-A3FA-44F7-AA8C-36B5E8CAD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49" y="2349358"/>
            <a:ext cx="2534014" cy="35076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40A3113-8119-4336-8187-6AE8ED461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3" y="288834"/>
            <a:ext cx="4805933" cy="951510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" name="Isosceles Triangle 24">
            <a:extLst>
              <a:ext uri="{FF2B5EF4-FFF2-40B4-BE49-F238E27FC236}">
                <a16:creationId xmlns="" xmlns:a16="http://schemas.microsoft.com/office/drawing/2014/main" id="{BDF7E1D6-4341-4AEA-B030-2C5D022258C4}"/>
              </a:ext>
            </a:extLst>
          </p:cNvPr>
          <p:cNvSpPr/>
          <p:nvPr/>
        </p:nvSpPr>
        <p:spPr>
          <a:xfrm rot="19352466">
            <a:off x="3909023" y="4495502"/>
            <a:ext cx="770501" cy="27830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6650F3D-7190-4098-8483-21B336BA3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5662" y="2552890"/>
            <a:ext cx="4622801" cy="1931991"/>
          </a:xfrm>
          <a:prstGeom prst="rect">
            <a:avLst/>
          </a:prstGeom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7932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056" y="286160"/>
            <a:ext cx="4757601" cy="994681"/>
          </a:xfrm>
        </p:spPr>
        <p:txBody>
          <a:bodyPr/>
          <a:lstStyle/>
          <a:p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Survival Rates Among Children With Severe Neurologic Disabilities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57083653-FC7E-444E-97B3-67F0C9C68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0913" y="1721735"/>
            <a:ext cx="2717855" cy="3694371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Content Placeholder 6">
            <a:extLst>
              <a:ext uri="{FF2B5EF4-FFF2-40B4-BE49-F238E27FC236}">
                <a16:creationId xmlns="" xmlns:a16="http://schemas.microsoft.com/office/drawing/2014/main" id="{C978BA3E-AD4F-449B-B264-9105C55D4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35" y="1652195"/>
            <a:ext cx="2717855" cy="3694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Content Placeholder 6">
            <a:extLst>
              <a:ext uri="{FF2B5EF4-FFF2-40B4-BE49-F238E27FC236}">
                <a16:creationId xmlns="" xmlns:a16="http://schemas.microsoft.com/office/drawing/2014/main" id="{973102C3-89CC-4163-A9BE-97FC34830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57" y="1582655"/>
            <a:ext cx="2717855" cy="3694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Content Placeholder 6">
            <a:extLst>
              <a:ext uri="{FF2B5EF4-FFF2-40B4-BE49-F238E27FC236}">
                <a16:creationId xmlns="" xmlns:a16="http://schemas.microsoft.com/office/drawing/2014/main" id="{32ED3844-D0D5-4B7D-B967-741E572BA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379" y="1513115"/>
            <a:ext cx="2717855" cy="3694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F49FA51-5904-4C8E-867B-C3A1B8AA1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649" y="2503160"/>
            <a:ext cx="2486277" cy="34415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4DAF77A-A3FA-44F7-AA8C-36B5E8CAD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249" y="2362644"/>
            <a:ext cx="2534014" cy="34810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40A3113-8119-4336-8187-6AE8ED461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73" y="288834"/>
            <a:ext cx="4805933" cy="951510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" name="Isosceles Triangle 24">
            <a:extLst>
              <a:ext uri="{FF2B5EF4-FFF2-40B4-BE49-F238E27FC236}">
                <a16:creationId xmlns="" xmlns:a16="http://schemas.microsoft.com/office/drawing/2014/main" id="{BDF7E1D6-4341-4AEA-B030-2C5D022258C4}"/>
              </a:ext>
            </a:extLst>
          </p:cNvPr>
          <p:cNvSpPr/>
          <p:nvPr/>
        </p:nvSpPr>
        <p:spPr>
          <a:xfrm rot="19352466">
            <a:off x="3909023" y="4495502"/>
            <a:ext cx="770501" cy="27830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6650F3D-7190-4098-8483-21B336BA39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3208" y="2552890"/>
            <a:ext cx="4287708" cy="1931991"/>
          </a:xfrm>
          <a:prstGeom prst="rect">
            <a:avLst/>
          </a:prstGeom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682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9180ADCA-54E6-43E8-B73C-0FB4DA6E5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555" y="1919558"/>
            <a:ext cx="2834395" cy="3668441"/>
          </a:xfr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="" xmlns:a16="http://schemas.microsoft.com/office/drawing/2014/main" id="{7EF4E627-D8E0-4007-B818-C35DFF133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55" y="1856058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Content Placeholder 6">
            <a:extLst>
              <a:ext uri="{FF2B5EF4-FFF2-40B4-BE49-F238E27FC236}">
                <a16:creationId xmlns="" xmlns:a16="http://schemas.microsoft.com/office/drawing/2014/main" id="{5F0D56A9-CEA6-4070-8EB2-283689924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55" y="1805258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ontent Placeholder 6">
            <a:extLst>
              <a:ext uri="{FF2B5EF4-FFF2-40B4-BE49-F238E27FC236}">
                <a16:creationId xmlns="" xmlns:a16="http://schemas.microsoft.com/office/drawing/2014/main" id="{DB7FB05C-530B-451B-83B5-0FFB46D90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55" y="1727199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ontent Placeholder 6">
            <a:extLst>
              <a:ext uri="{FF2B5EF4-FFF2-40B4-BE49-F238E27FC236}">
                <a16:creationId xmlns="" xmlns:a16="http://schemas.microsoft.com/office/drawing/2014/main" id="{ADB9F913-68BD-4115-A519-90D0C188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755" y="1650999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88809FB-D267-4FE1-95F3-FE0758F4D9EB}"/>
              </a:ext>
            </a:extLst>
          </p:cNvPr>
          <p:cNvSpPr/>
          <p:nvPr/>
        </p:nvSpPr>
        <p:spPr>
          <a:xfrm>
            <a:off x="393156" y="362360"/>
            <a:ext cx="3874044" cy="81443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D9992C2-2735-4485-917A-411667A8A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56" y="777866"/>
            <a:ext cx="3848644" cy="322727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AE0C90B-464A-415A-A8F7-385BAB8CA1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5" t="29380" r="4515" b="32927"/>
          <a:stretch/>
        </p:blipFill>
        <p:spPr>
          <a:xfrm>
            <a:off x="642121" y="452167"/>
            <a:ext cx="3291754" cy="329612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62187FC-7544-447C-AA41-919DBD55FB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7884" y="1456828"/>
            <a:ext cx="3504086" cy="444284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2352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9180ADCA-54E6-43E8-B73C-0FB4DA6E5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555" y="1919558"/>
            <a:ext cx="2834395" cy="3668441"/>
          </a:xfr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="" xmlns:a16="http://schemas.microsoft.com/office/drawing/2014/main" id="{7EF4E627-D8E0-4007-B818-C35DFF133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55" y="1856058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Content Placeholder 6">
            <a:extLst>
              <a:ext uri="{FF2B5EF4-FFF2-40B4-BE49-F238E27FC236}">
                <a16:creationId xmlns="" xmlns:a16="http://schemas.microsoft.com/office/drawing/2014/main" id="{5F0D56A9-CEA6-4070-8EB2-283689924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55" y="1805258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ontent Placeholder 6">
            <a:extLst>
              <a:ext uri="{FF2B5EF4-FFF2-40B4-BE49-F238E27FC236}">
                <a16:creationId xmlns="" xmlns:a16="http://schemas.microsoft.com/office/drawing/2014/main" id="{DB7FB05C-530B-451B-83B5-0FFB46D90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55" y="1727199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ontent Placeholder 6">
            <a:extLst>
              <a:ext uri="{FF2B5EF4-FFF2-40B4-BE49-F238E27FC236}">
                <a16:creationId xmlns="" xmlns:a16="http://schemas.microsoft.com/office/drawing/2014/main" id="{ADB9F913-68BD-4115-A519-90D0C188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755" y="1650999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88809FB-D267-4FE1-95F3-FE0758F4D9EB}"/>
              </a:ext>
            </a:extLst>
          </p:cNvPr>
          <p:cNvSpPr/>
          <p:nvPr/>
        </p:nvSpPr>
        <p:spPr>
          <a:xfrm>
            <a:off x="393156" y="362360"/>
            <a:ext cx="3874044" cy="81443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D9992C2-2735-4485-917A-411667A8A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56" y="777866"/>
            <a:ext cx="3848644" cy="322727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AE0C90B-464A-415A-A8F7-385BAB8CA1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5" t="29380" r="4515" b="32927"/>
          <a:stretch/>
        </p:blipFill>
        <p:spPr>
          <a:xfrm>
            <a:off x="642121" y="452167"/>
            <a:ext cx="3291754" cy="329612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62187FC-7544-447C-AA41-919DBD55FB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4193" y="1456828"/>
            <a:ext cx="3491467" cy="444284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81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9180ADCA-54E6-43E8-B73C-0FB4DA6E5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555" y="1919558"/>
            <a:ext cx="2834395" cy="3668441"/>
          </a:xfr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="" xmlns:a16="http://schemas.microsoft.com/office/drawing/2014/main" id="{7EF4E627-D8E0-4007-B818-C35DFF133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55" y="1856058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Content Placeholder 6">
            <a:extLst>
              <a:ext uri="{FF2B5EF4-FFF2-40B4-BE49-F238E27FC236}">
                <a16:creationId xmlns="" xmlns:a16="http://schemas.microsoft.com/office/drawing/2014/main" id="{5F0D56A9-CEA6-4070-8EB2-283689924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55" y="1805258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ontent Placeholder 6">
            <a:extLst>
              <a:ext uri="{FF2B5EF4-FFF2-40B4-BE49-F238E27FC236}">
                <a16:creationId xmlns="" xmlns:a16="http://schemas.microsoft.com/office/drawing/2014/main" id="{DB7FB05C-530B-451B-83B5-0FFB46D90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55" y="1727199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ontent Placeholder 6">
            <a:extLst>
              <a:ext uri="{FF2B5EF4-FFF2-40B4-BE49-F238E27FC236}">
                <a16:creationId xmlns="" xmlns:a16="http://schemas.microsoft.com/office/drawing/2014/main" id="{ADB9F913-68BD-4115-A519-90D0C188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755" y="1650999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88809FB-D267-4FE1-95F3-FE0758F4D9EB}"/>
              </a:ext>
            </a:extLst>
          </p:cNvPr>
          <p:cNvSpPr/>
          <p:nvPr/>
        </p:nvSpPr>
        <p:spPr>
          <a:xfrm>
            <a:off x="393156" y="362360"/>
            <a:ext cx="3874044" cy="81443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D9992C2-2735-4485-917A-411667A8A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56" y="777866"/>
            <a:ext cx="3848644" cy="322727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AE0C90B-464A-415A-A8F7-385BAB8CA1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5" t="29380" r="4515" b="32927"/>
          <a:stretch/>
        </p:blipFill>
        <p:spPr>
          <a:xfrm>
            <a:off x="642121" y="452167"/>
            <a:ext cx="3291754" cy="329612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62187FC-7544-447C-AA41-919DBD55FB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4193" y="1490445"/>
            <a:ext cx="3491467" cy="437561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1991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9180ADCA-54E6-43E8-B73C-0FB4DA6E5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555" y="1919558"/>
            <a:ext cx="2834395" cy="3668441"/>
          </a:xfr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="" xmlns:a16="http://schemas.microsoft.com/office/drawing/2014/main" id="{7EF4E627-D8E0-4007-B818-C35DFF133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55" y="1856058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Content Placeholder 6">
            <a:extLst>
              <a:ext uri="{FF2B5EF4-FFF2-40B4-BE49-F238E27FC236}">
                <a16:creationId xmlns="" xmlns:a16="http://schemas.microsoft.com/office/drawing/2014/main" id="{5F0D56A9-CEA6-4070-8EB2-283689924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55" y="1805258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ontent Placeholder 6">
            <a:extLst>
              <a:ext uri="{FF2B5EF4-FFF2-40B4-BE49-F238E27FC236}">
                <a16:creationId xmlns="" xmlns:a16="http://schemas.microsoft.com/office/drawing/2014/main" id="{DB7FB05C-530B-451B-83B5-0FFB46D90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55" y="1727199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ontent Placeholder 6">
            <a:extLst>
              <a:ext uri="{FF2B5EF4-FFF2-40B4-BE49-F238E27FC236}">
                <a16:creationId xmlns="" xmlns:a16="http://schemas.microsoft.com/office/drawing/2014/main" id="{ADB9F913-68BD-4115-A519-90D0C188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755" y="1650999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88809FB-D267-4FE1-95F3-FE0758F4D9EB}"/>
              </a:ext>
            </a:extLst>
          </p:cNvPr>
          <p:cNvSpPr/>
          <p:nvPr/>
        </p:nvSpPr>
        <p:spPr>
          <a:xfrm>
            <a:off x="393156" y="362360"/>
            <a:ext cx="3874044" cy="81443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D9992C2-2735-4485-917A-411667A8A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56" y="777866"/>
            <a:ext cx="3848644" cy="322727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AE0C90B-464A-415A-A8F7-385BAB8CA1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5" t="29380" r="4515" b="32927"/>
          <a:stretch/>
        </p:blipFill>
        <p:spPr>
          <a:xfrm>
            <a:off x="642121" y="452167"/>
            <a:ext cx="3291754" cy="329612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62187FC-7544-447C-AA41-919DBD55FB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0612" y="1490445"/>
            <a:ext cx="3438629" cy="437561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35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Michael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Shavelle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Ph.D.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S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4475" y="1455985"/>
            <a:ext cx="6095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Michael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Shavelle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Ph.D.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S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365" y="1488132"/>
            <a:ext cx="6010275" cy="450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7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9180ADCA-54E6-43E8-B73C-0FB4DA6E5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555" y="1919558"/>
            <a:ext cx="2834395" cy="3668441"/>
          </a:xfr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="" xmlns:a16="http://schemas.microsoft.com/office/drawing/2014/main" id="{7EF4E627-D8E0-4007-B818-C35DFF133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55" y="1856058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Content Placeholder 6">
            <a:extLst>
              <a:ext uri="{FF2B5EF4-FFF2-40B4-BE49-F238E27FC236}">
                <a16:creationId xmlns="" xmlns:a16="http://schemas.microsoft.com/office/drawing/2014/main" id="{5F0D56A9-CEA6-4070-8EB2-283689924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55" y="1805258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ontent Placeholder 6">
            <a:extLst>
              <a:ext uri="{FF2B5EF4-FFF2-40B4-BE49-F238E27FC236}">
                <a16:creationId xmlns="" xmlns:a16="http://schemas.microsoft.com/office/drawing/2014/main" id="{DB7FB05C-530B-451B-83B5-0FFB46D90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55" y="1727199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ontent Placeholder 6">
            <a:extLst>
              <a:ext uri="{FF2B5EF4-FFF2-40B4-BE49-F238E27FC236}">
                <a16:creationId xmlns="" xmlns:a16="http://schemas.microsoft.com/office/drawing/2014/main" id="{ADB9F913-68BD-4115-A519-90D0C188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755" y="1650999"/>
            <a:ext cx="2834395" cy="3668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88809FB-D267-4FE1-95F3-FE0758F4D9EB}"/>
              </a:ext>
            </a:extLst>
          </p:cNvPr>
          <p:cNvSpPr/>
          <p:nvPr/>
        </p:nvSpPr>
        <p:spPr>
          <a:xfrm>
            <a:off x="393156" y="362360"/>
            <a:ext cx="3874044" cy="81443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D9992C2-2735-4485-917A-411667A8A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56" y="777866"/>
            <a:ext cx="3848644" cy="322727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AE0C90B-464A-415A-A8F7-385BAB8CA1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5" t="29380" r="4515" b="32927"/>
          <a:stretch/>
        </p:blipFill>
        <p:spPr>
          <a:xfrm>
            <a:off x="642121" y="452167"/>
            <a:ext cx="3291754" cy="329612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62187FC-7544-447C-AA41-919DBD55FB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7884" y="1426292"/>
            <a:ext cx="3504086" cy="450391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7280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9180ADCA-54E6-43E8-B73C-0FB4DA6E5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056" y="1944959"/>
            <a:ext cx="2444556" cy="3163888"/>
          </a:xfr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="" xmlns:a16="http://schemas.microsoft.com/office/drawing/2014/main" id="{7EF4E627-D8E0-4007-B818-C35DFF133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56" y="1881459"/>
            <a:ext cx="2444556" cy="316388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Content Placeholder 6">
            <a:extLst>
              <a:ext uri="{FF2B5EF4-FFF2-40B4-BE49-F238E27FC236}">
                <a16:creationId xmlns="" xmlns:a16="http://schemas.microsoft.com/office/drawing/2014/main" id="{5F0D56A9-CEA6-4070-8EB2-283689924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56" y="1817959"/>
            <a:ext cx="2444556" cy="316388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ontent Placeholder 6">
            <a:extLst>
              <a:ext uri="{FF2B5EF4-FFF2-40B4-BE49-F238E27FC236}">
                <a16:creationId xmlns="" xmlns:a16="http://schemas.microsoft.com/office/drawing/2014/main" id="{DB7FB05C-530B-451B-83B5-0FFB46D90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56" y="1752600"/>
            <a:ext cx="2444556" cy="316388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ontent Placeholder 6">
            <a:extLst>
              <a:ext uri="{FF2B5EF4-FFF2-40B4-BE49-F238E27FC236}">
                <a16:creationId xmlns="" xmlns:a16="http://schemas.microsoft.com/office/drawing/2014/main" id="{ADB9F913-68BD-4115-A519-90D0C188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256" y="1689100"/>
            <a:ext cx="2444556" cy="316388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88809FB-D267-4FE1-95F3-FE0758F4D9EB}"/>
              </a:ext>
            </a:extLst>
          </p:cNvPr>
          <p:cNvSpPr/>
          <p:nvPr/>
        </p:nvSpPr>
        <p:spPr>
          <a:xfrm>
            <a:off x="393156" y="362360"/>
            <a:ext cx="3874044" cy="81443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D9992C2-2735-4485-917A-411667A8A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56" y="777866"/>
            <a:ext cx="3848644" cy="322727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AE0C90B-464A-415A-A8F7-385BAB8CA1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5" t="29380" r="4515" b="32927"/>
          <a:stretch/>
        </p:blipFill>
        <p:spPr>
          <a:xfrm>
            <a:off x="642121" y="452167"/>
            <a:ext cx="3291754" cy="329612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62187FC-7544-447C-AA41-919DBD55FB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7219" y="1426292"/>
            <a:ext cx="3444670" cy="439745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5E2DCF6-5864-4092-9459-3260D624CA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844" y="1426293"/>
            <a:ext cx="3462993" cy="439745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7497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Michael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Shavelle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Ph.D.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S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7338" y="1504205"/>
            <a:ext cx="5967412" cy="447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2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Michael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Shavelle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Ph.D.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S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6621" y="1557338"/>
            <a:ext cx="5979764" cy="448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5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9180ADCA-54E6-43E8-B73C-0FB4DA6E5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056" y="1944959"/>
            <a:ext cx="2444556" cy="3163888"/>
          </a:xfr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="" xmlns:a16="http://schemas.microsoft.com/office/drawing/2014/main" id="{7EF4E627-D8E0-4007-B818-C35DFF133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56" y="1881459"/>
            <a:ext cx="2444556" cy="316388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Content Placeholder 6">
            <a:extLst>
              <a:ext uri="{FF2B5EF4-FFF2-40B4-BE49-F238E27FC236}">
                <a16:creationId xmlns="" xmlns:a16="http://schemas.microsoft.com/office/drawing/2014/main" id="{5F0D56A9-CEA6-4070-8EB2-283689924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56" y="1817959"/>
            <a:ext cx="2444556" cy="316388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ontent Placeholder 6">
            <a:extLst>
              <a:ext uri="{FF2B5EF4-FFF2-40B4-BE49-F238E27FC236}">
                <a16:creationId xmlns="" xmlns:a16="http://schemas.microsoft.com/office/drawing/2014/main" id="{DB7FB05C-530B-451B-83B5-0FFB46D90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56" y="1752600"/>
            <a:ext cx="2444556" cy="316388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ontent Placeholder 6">
            <a:extLst>
              <a:ext uri="{FF2B5EF4-FFF2-40B4-BE49-F238E27FC236}">
                <a16:creationId xmlns="" xmlns:a16="http://schemas.microsoft.com/office/drawing/2014/main" id="{ADB9F913-68BD-4115-A519-90D0C188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256" y="1689100"/>
            <a:ext cx="2444556" cy="316388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88809FB-D267-4FE1-95F3-FE0758F4D9EB}"/>
              </a:ext>
            </a:extLst>
          </p:cNvPr>
          <p:cNvSpPr/>
          <p:nvPr/>
        </p:nvSpPr>
        <p:spPr>
          <a:xfrm>
            <a:off x="393156" y="362360"/>
            <a:ext cx="3874044" cy="81443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D9992C2-2735-4485-917A-411667A8A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56" y="777866"/>
            <a:ext cx="3848644" cy="322727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AE0C90B-464A-415A-A8F7-385BAB8CA1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5" t="29380" r="4515" b="32927"/>
          <a:stretch/>
        </p:blipFill>
        <p:spPr>
          <a:xfrm>
            <a:off x="642121" y="452167"/>
            <a:ext cx="3291754" cy="329612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62187FC-7544-447C-AA41-919DBD55FB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7219" y="1430873"/>
            <a:ext cx="3444670" cy="438828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5E2DCF6-5864-4092-9459-3260D624CA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4005" y="1426293"/>
            <a:ext cx="3444670" cy="439745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4581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056" y="286160"/>
            <a:ext cx="4757601" cy="994681"/>
          </a:xfrm>
        </p:spPr>
        <p:txBody>
          <a:bodyPr/>
          <a:lstStyle/>
          <a:p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57083653-FC7E-444E-97B3-67F0C9C68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0913" y="1721735"/>
            <a:ext cx="2717855" cy="3694371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Content Placeholder 6">
            <a:extLst>
              <a:ext uri="{FF2B5EF4-FFF2-40B4-BE49-F238E27FC236}">
                <a16:creationId xmlns="" xmlns:a16="http://schemas.microsoft.com/office/drawing/2014/main" id="{C978BA3E-AD4F-449B-B264-9105C55D4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35" y="1652195"/>
            <a:ext cx="2717855" cy="3694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Content Placeholder 6">
            <a:extLst>
              <a:ext uri="{FF2B5EF4-FFF2-40B4-BE49-F238E27FC236}">
                <a16:creationId xmlns="" xmlns:a16="http://schemas.microsoft.com/office/drawing/2014/main" id="{973102C3-89CC-4163-A9BE-97FC34830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57" y="1582655"/>
            <a:ext cx="2717855" cy="3694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Content Placeholder 6">
            <a:extLst>
              <a:ext uri="{FF2B5EF4-FFF2-40B4-BE49-F238E27FC236}">
                <a16:creationId xmlns="" xmlns:a16="http://schemas.microsoft.com/office/drawing/2014/main" id="{32ED3844-D0D5-4B7D-B967-741E572BA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991" y="1513115"/>
            <a:ext cx="2680630" cy="3694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F49FA51-5904-4C8E-867B-C3A1B8AA1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934" y="2579362"/>
            <a:ext cx="2486277" cy="34415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4DAF77A-A3FA-44F7-AA8C-36B5E8CAD6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9534" y="2454843"/>
            <a:ext cx="2534014" cy="34490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40A3113-8119-4336-8187-6AE8ED4613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49" y="325400"/>
            <a:ext cx="4925807" cy="868007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" name="Isosceles Triangle 24">
            <a:extLst>
              <a:ext uri="{FF2B5EF4-FFF2-40B4-BE49-F238E27FC236}">
                <a16:creationId xmlns="" xmlns:a16="http://schemas.microsoft.com/office/drawing/2014/main" id="{BDF7E1D6-4341-4AEA-B030-2C5D022258C4}"/>
              </a:ext>
            </a:extLst>
          </p:cNvPr>
          <p:cNvSpPr/>
          <p:nvPr/>
        </p:nvSpPr>
        <p:spPr>
          <a:xfrm rot="7760090">
            <a:off x="3523517" y="3209879"/>
            <a:ext cx="770501" cy="300841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6650F3D-7190-4098-8483-21B336BA39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306" y="2273633"/>
            <a:ext cx="4923026" cy="2498422"/>
          </a:xfrm>
          <a:prstGeom prst="rect">
            <a:avLst/>
          </a:prstGeom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32B1289-F89A-4468-B6C7-BF455A6C16FE}"/>
              </a:ext>
            </a:extLst>
          </p:cNvPr>
          <p:cNvSpPr txBox="1"/>
          <p:nvPr/>
        </p:nvSpPr>
        <p:spPr>
          <a:xfrm>
            <a:off x="4047306" y="1776286"/>
            <a:ext cx="4923026" cy="430887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Probability (%) that a 4-year-old child with cerebral palsy will </a:t>
            </a:r>
          </a:p>
          <a:p>
            <a:pPr algn="ctr"/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survive to ages 10, 15, 20, 25, &amp; 30 years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F9901F1F-D4F0-4D76-9CBF-3FB9BA924D4E}"/>
              </a:ext>
            </a:extLst>
          </p:cNvPr>
          <p:cNvSpPr/>
          <p:nvPr/>
        </p:nvSpPr>
        <p:spPr>
          <a:xfrm>
            <a:off x="6977743" y="3951515"/>
            <a:ext cx="174172" cy="152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73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501</TotalTime>
  <Words>103</Words>
  <Application>Microsoft Office PowerPoint</Application>
  <PresentationFormat>Letter Paper (8.5x11 in)</PresentationFormat>
  <Paragraphs>35</Paragraphs>
  <Slides>16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Dr. Michael Shavelle, Ph.D.</vt:lpstr>
      <vt:lpstr>Dr. Michael Shavelle, Ph.D.</vt:lpstr>
      <vt:lpstr>PowerPoint Presentation</vt:lpstr>
      <vt:lpstr>PowerPoint Presentation</vt:lpstr>
      <vt:lpstr>Dr. Michael Shavelle, Ph.D.</vt:lpstr>
      <vt:lpstr>Dr. Michael Shavelle, Ph.D.</vt:lpstr>
      <vt:lpstr>PowerPoint Presentation</vt:lpstr>
      <vt:lpstr>PowerPoint Presentation</vt:lpstr>
      <vt:lpstr>PowerPoint Presentation</vt:lpstr>
      <vt:lpstr>Survival Rates Among Children With Severe Neurologic Disabilities</vt:lpstr>
      <vt:lpstr>Survival Rates Among Children With Severe Neurologic Disabilities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Danelsy Medrano</dc:creator>
  <cp:lastModifiedBy>Kim Faust</cp:lastModifiedBy>
  <cp:revision>86</cp:revision>
  <dcterms:created xsi:type="dcterms:W3CDTF">2017-10-11T14:36:07Z</dcterms:created>
  <dcterms:modified xsi:type="dcterms:W3CDTF">2017-11-02T20:16:39Z</dcterms:modified>
</cp:coreProperties>
</file>