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9" r:id="rId4"/>
    <p:sldId id="272" r:id="rId5"/>
    <p:sldId id="271" r:id="rId6"/>
    <p:sldId id="269" r:id="rId7"/>
    <p:sldId id="270" r:id="rId8"/>
    <p:sldId id="268" r:id="rId9"/>
    <p:sldId id="267" r:id="rId10"/>
    <p:sldId id="266" r:id="rId11"/>
    <p:sldId id="264" r:id="rId12"/>
    <p:sldId id="261" r:id="rId13"/>
    <p:sldId id="265" r:id="rId14"/>
    <p:sldId id="260" r:id="rId15"/>
    <p:sldId id="262" r:id="rId16"/>
    <p:sldId id="263" r:id="rId17"/>
    <p:sldId id="273" r:id="rId18"/>
    <p:sldId id="274" r:id="rId19"/>
    <p:sldId id="275" r:id="rId20"/>
    <p:sldId id="276" r:id="rId21"/>
    <p:sldId id="300" r:id="rId22"/>
    <p:sldId id="277" r:id="rId23"/>
    <p:sldId id="298" r:id="rId24"/>
    <p:sldId id="299" r:id="rId25"/>
    <p:sldId id="278" r:id="rId26"/>
    <p:sldId id="279" r:id="rId27"/>
    <p:sldId id="280" r:id="rId28"/>
    <p:sldId id="309" r:id="rId29"/>
    <p:sldId id="308" r:id="rId30"/>
    <p:sldId id="304" r:id="rId31"/>
    <p:sldId id="305" r:id="rId32"/>
    <p:sldId id="306" r:id="rId33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26"/>
    <a:srgbClr val="00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6627" autoAdjust="0"/>
  </p:normalViewPr>
  <p:slideViewPr>
    <p:cSldViewPr snapToGrid="0" snapToObjects="1">
      <p:cViewPr varScale="1">
        <p:scale>
          <a:sx n="61" d="100"/>
          <a:sy n="61" d="100"/>
        </p:scale>
        <p:origin x="6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4873-6AE6-C34A-B554-F94CC35A48A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28EE-2680-A849-9732-48E7743CA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5D6-8E2D-2342-AF0B-896195FAA6CD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A36-E6F2-A346-9D59-7563F92DD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Johnson: </a:t>
            </a:r>
            <a:r>
              <a:rPr lang="en-US" dirty="0" err="1"/>
              <a:t>McCarey</a:t>
            </a:r>
            <a:r>
              <a:rPr lang="en-US" dirty="0"/>
              <a:t> 29:13 – 33:21</a:t>
            </a:r>
          </a:p>
          <a:p>
            <a:r>
              <a:rPr lang="en-US" dirty="0"/>
              <a:t>3min, 26sec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4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mcCarey</a:t>
            </a:r>
            <a:r>
              <a:rPr lang="en-US" dirty="0"/>
              <a:t> 34:10 through 36:5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1min 13 sec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4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0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Luckenbill</a:t>
            </a:r>
            <a:r>
              <a:rPr lang="en-US" dirty="0"/>
              <a:t> clip: 21:11 through 22:11</a:t>
            </a:r>
          </a:p>
          <a:p>
            <a:r>
              <a:rPr lang="en-US" dirty="0"/>
              <a:t>45 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Carola clip: 25:2 through 27:13</a:t>
            </a:r>
          </a:p>
          <a:p>
            <a:r>
              <a:rPr lang="en-US" dirty="0"/>
              <a:t>2 min 50 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Karasick</a:t>
            </a:r>
            <a:r>
              <a:rPr lang="en-US" dirty="0"/>
              <a:t> clip: 51:3 through 51:7</a:t>
            </a:r>
          </a:p>
          <a:p>
            <a:r>
              <a:rPr lang="en-US" dirty="0"/>
              <a:t>12 secs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0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Greaney</a:t>
            </a:r>
            <a:r>
              <a:rPr lang="en-US" dirty="0"/>
              <a:t> p. 22</a:t>
            </a:r>
          </a:p>
          <a:p>
            <a:r>
              <a:rPr lang="en-US" dirty="0"/>
              <a:t>33secs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46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Greaney</a:t>
            </a:r>
            <a:r>
              <a:rPr lang="en-US" dirty="0"/>
              <a:t> p. 134</a:t>
            </a:r>
          </a:p>
          <a:p>
            <a:r>
              <a:rPr lang="en-US" dirty="0"/>
              <a:t>1min 6 secs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52549" y="5399314"/>
            <a:ext cx="9396549" cy="150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22274" y="5506812"/>
            <a:ext cx="2934789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Presented by:</a:t>
            </a:r>
          </a:p>
          <a:p>
            <a:r>
              <a:rPr lang="en-US" sz="18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Mark W. Tanner</a:t>
            </a:r>
            <a:endParaRPr lang="en-US" sz="18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Peter M. Newman</a:t>
            </a:r>
          </a:p>
          <a:p>
            <a:r>
              <a:rPr lang="en-US" sz="18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Evan Y. Liu</a:t>
            </a:r>
            <a:endParaRPr lang="en-US" sz="18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-923110" y="4850675"/>
            <a:ext cx="7689669" cy="2083102"/>
          </a:xfrm>
          <a:custGeom>
            <a:avLst/>
            <a:gdLst>
              <a:gd name="connsiteX0" fmla="*/ 5886995 w 5886995"/>
              <a:gd name="connsiteY0" fmla="*/ 0 h 2037805"/>
              <a:gd name="connsiteX1" fmla="*/ 0 w 5886995"/>
              <a:gd name="connsiteY1" fmla="*/ 0 h 2037805"/>
              <a:gd name="connsiteX2" fmla="*/ 0 w 5886995"/>
              <a:gd name="connsiteY2" fmla="*/ 2037805 h 2037805"/>
              <a:gd name="connsiteX3" fmla="*/ 4641669 w 5886995"/>
              <a:gd name="connsiteY3" fmla="*/ 2037805 h 2037805"/>
              <a:gd name="connsiteX4" fmla="*/ 5886995 w 5886995"/>
              <a:gd name="connsiteY4" fmla="*/ 0 h 20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995" h="2037805">
                <a:moveTo>
                  <a:pt x="5886995" y="0"/>
                </a:moveTo>
                <a:lnTo>
                  <a:pt x="0" y="0"/>
                </a:lnTo>
                <a:lnTo>
                  <a:pt x="0" y="2037805"/>
                </a:lnTo>
                <a:lnTo>
                  <a:pt x="4641669" y="2037805"/>
                </a:lnTo>
                <a:lnTo>
                  <a:pt x="5886995" y="0"/>
                </a:lnTo>
                <a:close/>
              </a:path>
            </a:pathLst>
          </a:custGeom>
          <a:solidFill>
            <a:srgbClr val="00608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08634" y="5226837"/>
            <a:ext cx="570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Exposing alternative facts </a:t>
            </a:r>
          </a:p>
          <a:p>
            <a:r>
              <a:rPr lang="en-US" sz="36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the medical records</a:t>
            </a:r>
            <a:endParaRPr lang="en-US" sz="36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3" y="1659226"/>
            <a:ext cx="1871594" cy="18105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3D5B9A-8059-4699-8212-0570AD81D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32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DE9222-266A-419F-85F0-2E7C8EC4F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D402C9-07D4-4D68-AD59-76A7B6272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5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131432-F4C2-4F9F-83A0-3F19FB6EE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ADD928-AB04-4300-8526-5BFD314EC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8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AD2BB3-33B0-4C61-B03E-13138822D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3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5FD15E-A6DF-4F34-9F95-B0CC84564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5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08E29E-2441-40AF-9907-691AA2E79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4" y="6299427"/>
            <a:ext cx="1227909" cy="47897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369695"/>
            <a:ext cx="8548552" cy="443524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207" y="635634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3" y="6299427"/>
            <a:ext cx="8612777" cy="47897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286160"/>
            <a:ext cx="5904412" cy="1010192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94512" y="926784"/>
            <a:ext cx="4432663" cy="369771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" y="286160"/>
            <a:ext cx="6782344" cy="994681"/>
          </a:xfrm>
          <a:noFill/>
        </p:spPr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title goes here</a:t>
            </a:r>
            <a:br>
              <a:rPr lang="en-US" dirty="0"/>
            </a:br>
            <a:r>
              <a:rPr lang="en-US" dirty="0"/>
              <a:t>and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12083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8" name="TextBox 17"/>
          <p:cNvSpPr txBox="1"/>
          <p:nvPr userDrawn="1"/>
        </p:nvSpPr>
        <p:spPr>
          <a:xfrm>
            <a:off x="1463039" y="6335723"/>
            <a:ext cx="621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Exposing alternative facts in the medical records</a:t>
            </a:r>
            <a:endParaRPr lang="en-US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122E63-5876-4F45-8E65-1BE64F687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40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C01819-9D44-4B3B-8717-15749AF26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9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1795A0-0514-49A4-B8BD-3812A5BC4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9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E44B5-81E3-4726-B894-F7B5EFC67D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96" y="3048"/>
            <a:ext cx="9144000" cy="5102352"/>
          </a:xfrm>
          <a:prstGeom prst="rect">
            <a:avLst/>
          </a:prstGeom>
          <a:gradFill flip="none" rotWithShape="1">
            <a:gsLst>
              <a:gs pos="99000">
                <a:schemeClr val="accent6">
                  <a:lumMod val="82000"/>
                  <a:alpha val="16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04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E44B5-81E3-4726-B894-F7B5EFC67D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96" y="3048"/>
            <a:ext cx="9144000" cy="5102352"/>
          </a:xfrm>
          <a:prstGeom prst="rect">
            <a:avLst/>
          </a:prstGeom>
          <a:gradFill flip="none" rotWithShape="1">
            <a:gsLst>
              <a:gs pos="99000">
                <a:schemeClr val="accent6">
                  <a:lumMod val="82000"/>
                  <a:alpha val="16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5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E44B5-81E3-4726-B894-F7B5EFC67D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96" y="3048"/>
            <a:ext cx="9144000" cy="5102352"/>
          </a:xfrm>
          <a:prstGeom prst="rect">
            <a:avLst/>
          </a:prstGeom>
          <a:gradFill flip="none" rotWithShape="1">
            <a:gsLst>
              <a:gs pos="99000">
                <a:schemeClr val="accent6">
                  <a:lumMod val="82000"/>
                  <a:alpha val="16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9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E94357B-3939-4188-A45D-949ADBF95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33161" name="Rectangle 9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A3D1FF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162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4229FF"/>
              </a:gs>
              <a:gs pos="50000">
                <a:srgbClr val="4D3B97"/>
              </a:gs>
              <a:gs pos="100000">
                <a:srgbClr val="4229FF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164" name="Line 12"/>
          <p:cNvSpPr>
            <a:spLocks noChangeShapeType="1"/>
          </p:cNvSpPr>
          <p:nvPr userDrawn="1"/>
        </p:nvSpPr>
        <p:spPr bwMode="auto">
          <a:xfrm>
            <a:off x="0" y="7874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165" name="Line 13"/>
          <p:cNvSpPr>
            <a:spLocks noChangeShapeType="1"/>
          </p:cNvSpPr>
          <p:nvPr userDrawn="1"/>
        </p:nvSpPr>
        <p:spPr bwMode="auto">
          <a:xfrm>
            <a:off x="0" y="645795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56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3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005B3E-3CF5-43CA-8F5A-F4053F14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Media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053592" cy="6858000"/>
          </a:xfrm>
        </p:spPr>
      </p:pic>
    </p:spTree>
    <p:extLst>
      <p:ext uri="{BB962C8B-B14F-4D97-AF65-F5344CB8AC3E}">
        <p14:creationId xmlns:p14="http://schemas.microsoft.com/office/powerpoint/2010/main" val="6766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016DFF-D3FB-4402-AF76-41FB8B01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81C643-FA57-4964-A327-3C96F01D5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1E8829-3BBF-4A04-88A1-5794DD84D6F0}"/>
              </a:ext>
            </a:extLst>
          </p:cNvPr>
          <p:cNvSpPr/>
          <p:nvPr/>
        </p:nvSpPr>
        <p:spPr>
          <a:xfrm>
            <a:off x="5290456" y="929472"/>
            <a:ext cx="3853543" cy="356717"/>
          </a:xfrm>
          <a:prstGeom prst="rect">
            <a:avLst/>
          </a:prstGeom>
          <a:solidFill>
            <a:srgbClr val="BC7F26"/>
          </a:solidFill>
          <a:ln>
            <a:solidFill>
              <a:srgbClr val="BC7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medical imaging study review">
            <a:extLst>
              <a:ext uri="{FF2B5EF4-FFF2-40B4-BE49-F238E27FC236}">
                <a16:creationId xmlns:a16="http://schemas.microsoft.com/office/drawing/2014/main" xmlns="" id="{72719838-1FE4-49E8-AB2F-E23376EC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4" y="1500782"/>
            <a:ext cx="8260438" cy="3965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Parallelogram 8"/>
          <p:cNvSpPr/>
          <p:nvPr/>
        </p:nvSpPr>
        <p:spPr>
          <a:xfrm>
            <a:off x="-596269" y="287566"/>
            <a:ext cx="9740269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" y="416560"/>
            <a:ext cx="742696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Reviewing Images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63" y="1378932"/>
            <a:ext cx="8823581" cy="44352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0C97BBA9-61E4-4243-B28D-90564FB2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53" y="0"/>
            <a:ext cx="9395011" cy="63563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4B899C-47DB-459C-88B3-6CB44B4A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5CAEAF-05D3-4DB4-8DFD-88361B6BD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65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756E71C-7FD4-4FC4-A27D-EFBD4B6E8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79995" y="0"/>
            <a:ext cx="11097452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AD96D4E-8BC7-4ED8-81D7-46E129D0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Parallelogram 4"/>
          <p:cNvSpPr/>
          <p:nvPr/>
        </p:nvSpPr>
        <p:spPr>
          <a:xfrm>
            <a:off x="-531223" y="6299426"/>
            <a:ext cx="8612777" cy="47897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69005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69931" y="6319343"/>
            <a:ext cx="61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 Exposing alternative facts in the medical records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268364C-344A-40B8-A6CB-360010FF5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179" y="15921"/>
            <a:ext cx="5139115" cy="684207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E0293B1-0D7F-4A54-AFE2-CC19FCF1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8177F4-C38F-4AC0-94AD-455B07E31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965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D98DDF3-62FD-42A5-BAEE-75F23CA76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8300" y="0"/>
            <a:ext cx="9282300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686F7A5-21B3-4516-91FB-8E87BEE2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FCC72-6B51-45B9-98FF-9817DFCC4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39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66F5A7-21D5-4293-855D-A0E6AB5F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61799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Medi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54" y="0"/>
            <a:ext cx="9100646" cy="68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CB0DB2-A275-4103-BCE6-321B0C48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Media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343" y="0"/>
            <a:ext cx="9171343" cy="6858000"/>
          </a:xfrm>
        </p:spPr>
      </p:pic>
    </p:spTree>
    <p:extLst>
      <p:ext uri="{BB962C8B-B14F-4D97-AF65-F5344CB8AC3E}">
        <p14:creationId xmlns:p14="http://schemas.microsoft.com/office/powerpoint/2010/main" val="35131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5756B0-5A97-4786-B126-97174658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Media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591" y="0"/>
            <a:ext cx="9195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E9AA78-6134-4231-9064-C767F5679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594" y="30835"/>
            <a:ext cx="5087806" cy="677376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AC404A3-014B-4BA4-8A92-443632A1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98150B-77B9-4815-B197-DC002166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632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4F07FBF-2F8D-43A2-8F51-AB12A44CA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5153" y="0"/>
            <a:ext cx="9395011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81882E9-D925-47C4-B0D1-6EF1D49F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3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DD1B7F0-1303-46A4-9B48-83A3BB28F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3A606B5-1219-4748-8727-EDB38113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C741767-6516-4197-B376-7DBC6DA7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Court Opinion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60125E-D88F-41A4-9701-B755C32E6C37}"/>
              </a:ext>
            </a:extLst>
          </p:cNvPr>
          <p:cNvSpPr/>
          <p:nvPr/>
        </p:nvSpPr>
        <p:spPr>
          <a:xfrm>
            <a:off x="5290456" y="929472"/>
            <a:ext cx="3853543" cy="356717"/>
          </a:xfrm>
          <a:prstGeom prst="rect">
            <a:avLst/>
          </a:prstGeom>
          <a:solidFill>
            <a:srgbClr val="BC7F26"/>
          </a:solidFill>
          <a:ln>
            <a:solidFill>
              <a:srgbClr val="BC7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1ECB8A-AAA7-4B42-89F3-8CCFEE089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8" r="2457"/>
          <a:stretch/>
        </p:blipFill>
        <p:spPr>
          <a:xfrm>
            <a:off x="0" y="1215359"/>
            <a:ext cx="9144000" cy="5140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D83207-879E-49BC-B0EF-F382D3486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92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AE0873-6D9C-436F-A0AB-8A4DC8458A76}"/>
              </a:ext>
            </a:extLst>
          </p:cNvPr>
          <p:cNvSpPr/>
          <p:nvPr/>
        </p:nvSpPr>
        <p:spPr>
          <a:xfrm>
            <a:off x="5290456" y="929472"/>
            <a:ext cx="3853543" cy="356717"/>
          </a:xfrm>
          <a:prstGeom prst="rect">
            <a:avLst/>
          </a:prstGeom>
          <a:solidFill>
            <a:srgbClr val="BC7F26"/>
          </a:solidFill>
          <a:ln>
            <a:solidFill>
              <a:srgbClr val="BC7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7" y="1334104"/>
            <a:ext cx="7899571" cy="4435249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i="1" dirty="0"/>
              <a:t>appeal denied</a:t>
            </a:r>
            <a:r>
              <a:rPr lang="en-US" dirty="0"/>
              <a:t>, 2017 WL 4351303 (Pa. 2017)(“The potential prejudice that would result from admitting evidence of </a:t>
            </a:r>
            <a:r>
              <a:rPr lang="en-US" dirty="0" err="1"/>
              <a:t>Palar's</a:t>
            </a:r>
            <a:r>
              <a:rPr lang="en-US" dirty="0"/>
              <a:t> smoking history significantly outweighs the limited probative value of such evidence, where the relevant issue at trial was whether Dr. Wohlwend and Dr. Khalaf were negligent in failing to diagnose </a:t>
            </a:r>
            <a:r>
              <a:rPr lang="en-US" dirty="0" err="1"/>
              <a:t>Palar's</a:t>
            </a:r>
            <a:r>
              <a:rPr lang="en-US" dirty="0"/>
              <a:t> cancer.”)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4549F2-4BD5-4CEF-B833-34232245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C0857B-4D4B-48C3-887F-D88415B4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3"/>
          <a:stretch/>
        </p:blipFill>
        <p:spPr>
          <a:xfrm>
            <a:off x="-573205" y="1280841"/>
            <a:ext cx="10141809" cy="4993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55A9F5-A1E5-4DD2-84F0-3CC13A54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928B3305-02A3-449F-81CC-B9223F38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86160"/>
            <a:ext cx="6782344" cy="994681"/>
          </a:xfrm>
        </p:spPr>
        <p:txBody>
          <a:bodyPr/>
          <a:lstStyle/>
          <a:p>
            <a:r>
              <a:rPr lang="en-US" dirty="0"/>
              <a:t>Affirmed on Appeal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36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AFE8484-E5AA-453C-AF48-D0E58D30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9207" y="6386329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4212A2-8569-4131-816E-1AD0BAF4D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Media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5577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BAF1525-4C4A-450B-9AA1-917380E9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4138" y="6492875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Medi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678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4D56887-3AA2-4765-90F2-0A8323076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3834" y="0"/>
            <a:ext cx="10169403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DF54C57-34F9-4F0B-BD97-4252C6A2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2011C4-642B-4854-8D8C-DA8976965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C6941BF-1709-4280-836D-FB94B5BDA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9369" y="0"/>
            <a:ext cx="10210347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709CDFA-76F9-4D41-9A0B-42EBDC01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2B94D-8354-46AA-8F08-47232B3C4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46A8AD6-8A75-4B37-A096-E461E7E0D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534" y="0"/>
            <a:ext cx="9717206" cy="63563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BF5B072-2A3C-44AF-963A-E8574411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9FCE0D-9832-4DE8-BC6A-4514C2C68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822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08" r="3728" b="4859"/>
          <a:stretch/>
        </p:blipFill>
        <p:spPr>
          <a:xfrm>
            <a:off x="228055" y="820631"/>
            <a:ext cx="8164105" cy="54817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81882E9-D925-47C4-B0D1-6EF1D49F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Parallelogram 7"/>
          <p:cNvSpPr/>
          <p:nvPr/>
        </p:nvSpPr>
        <p:spPr>
          <a:xfrm>
            <a:off x="-506185" y="14527"/>
            <a:ext cx="8760823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-159929" y="299252"/>
            <a:ext cx="8068310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ts val="2600"/>
              </a:lnSpc>
              <a:spcAft>
                <a:spcPct val="0"/>
              </a:spcAft>
              <a:defRPr/>
            </a:pPr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Dilaudid Warning from PDR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96520" y="14884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248920" y="16408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401320" y="17932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6666" r="22389" b="1111"/>
          <a:stretch/>
        </p:blipFill>
        <p:spPr>
          <a:xfrm>
            <a:off x="3429000" y="866776"/>
            <a:ext cx="4267200" cy="553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14524" r="18332" b="6812"/>
          <a:stretch/>
        </p:blipFill>
        <p:spPr>
          <a:xfrm>
            <a:off x="2286000" y="1554665"/>
            <a:ext cx="6553200" cy="4397543"/>
          </a:xfrm>
          <a:prstGeom prst="rect">
            <a:avLst/>
          </a:prstGeom>
          <a:ln w="38100">
            <a:solidFill>
              <a:srgbClr val="462FF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arallelogram 15"/>
          <p:cNvSpPr/>
          <p:nvPr/>
        </p:nvSpPr>
        <p:spPr>
          <a:xfrm>
            <a:off x="-667137" y="219534"/>
            <a:ext cx="8760823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58796" y="567307"/>
            <a:ext cx="8069263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Patient Safety Advisory – 2010</a:t>
            </a:r>
          </a:p>
        </p:txBody>
      </p:sp>
    </p:spTree>
    <p:extLst>
      <p:ext uri="{BB962C8B-B14F-4D97-AF65-F5344CB8AC3E}">
        <p14:creationId xmlns:p14="http://schemas.microsoft.com/office/powerpoint/2010/main" val="5672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arallelogram 4"/>
          <p:cNvSpPr/>
          <p:nvPr/>
        </p:nvSpPr>
        <p:spPr>
          <a:xfrm>
            <a:off x="-596269" y="259842"/>
            <a:ext cx="8760823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-158796" y="567306"/>
            <a:ext cx="8069263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ts val="2600"/>
              </a:lnSpc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Valium Warning from PDR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r="17669"/>
          <a:stretch/>
        </p:blipFill>
        <p:spPr>
          <a:xfrm>
            <a:off x="545146" y="1075165"/>
            <a:ext cx="7619408" cy="5230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817" t="25000" r="39458" b="43750"/>
          <a:stretch/>
        </p:blipFill>
        <p:spPr>
          <a:xfrm>
            <a:off x="80010" y="1540313"/>
            <a:ext cx="1945973" cy="957036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9FCE0D-9832-4DE8-BC6A-4514C2C68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6"/>
          <a:stretch/>
        </p:blipFill>
        <p:spPr>
          <a:xfrm>
            <a:off x="435964" y="5684367"/>
            <a:ext cx="903276" cy="8909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9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059FE4-0FE2-4937-B339-60E2B1095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07"/>
          <a:stretch/>
        </p:blipFill>
        <p:spPr>
          <a:xfrm>
            <a:off x="-95534" y="0"/>
            <a:ext cx="9239534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F4062D-2AD9-45D6-98B7-EBF8D5F3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4446" r="22389" b="3333"/>
          <a:stretch/>
        </p:blipFill>
        <p:spPr>
          <a:xfrm>
            <a:off x="3550644" y="874099"/>
            <a:ext cx="4145556" cy="5376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arallelogram 5"/>
          <p:cNvSpPr/>
          <p:nvPr/>
        </p:nvSpPr>
        <p:spPr>
          <a:xfrm>
            <a:off x="-596269" y="307886"/>
            <a:ext cx="9740269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25083" y="567306"/>
            <a:ext cx="8935403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ts val="2600"/>
              </a:lnSpc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Advisory Recommendations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197844" y="14884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28082" r="13644" b="20559"/>
          <a:stretch/>
        </p:blipFill>
        <p:spPr>
          <a:xfrm>
            <a:off x="2286000" y="1905000"/>
            <a:ext cx="6690732" cy="3581400"/>
          </a:xfrm>
          <a:prstGeom prst="rect">
            <a:avLst/>
          </a:prstGeom>
          <a:ln w="57150">
            <a:solidFill>
              <a:srgbClr val="462FF8"/>
            </a:solidFill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350244" y="16408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6665" r="23532" b="3334"/>
          <a:stretch/>
        </p:blipFill>
        <p:spPr>
          <a:xfrm>
            <a:off x="502644" y="179324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</p:spTree>
    <p:extLst>
      <p:ext uri="{BB962C8B-B14F-4D97-AF65-F5344CB8AC3E}">
        <p14:creationId xmlns:p14="http://schemas.microsoft.com/office/powerpoint/2010/main" val="15681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-596269" y="307886"/>
            <a:ext cx="9740269" cy="1010192"/>
          </a:xfrm>
          <a:prstGeom prst="parallelogram">
            <a:avLst>
              <a:gd name="adj" fmla="val 30029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083" y="567306"/>
            <a:ext cx="8935403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ts val="2600"/>
              </a:lnSpc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 Oximetry</a:t>
            </a:r>
          </a:p>
        </p:txBody>
      </p:sp>
      <p:pic>
        <p:nvPicPr>
          <p:cNvPr id="8" name="Picture 2" descr="http://ts2.mm.bing.net/th?id=JN.%2b%2fRpu2qrCBjbvm0bvNRZkw&amp;pid=15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79" y="1484606"/>
            <a:ext cx="4586728" cy="435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110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6C4ABDD-69DC-4D40-85FE-0EBD7D118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45" r="5600"/>
          <a:stretch/>
        </p:blipFill>
        <p:spPr>
          <a:xfrm>
            <a:off x="-122830" y="-95534"/>
            <a:ext cx="9280483" cy="64518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93BE8F2-1B01-4052-A4B2-4B4CA85F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8FEC6A-FAA9-4568-8BF0-985735C93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1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6388FC-06FE-44BC-BB94-9E62413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590" y="0"/>
            <a:ext cx="91755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4C92B62-7C14-4EE7-8F1E-A66B15D99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557" y="-5503"/>
            <a:ext cx="8038531" cy="639428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D15A5FF-CCEC-442B-A2E8-E1EF68F3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D4EB9E-2C97-451B-A998-CC275D60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6258383"/>
            <a:ext cx="1403235" cy="616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F10DA74-136C-4B5D-B3B0-4EECBE77F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09"/>
          <a:stretch/>
        </p:blipFill>
        <p:spPr>
          <a:xfrm>
            <a:off x="-95534" y="0"/>
            <a:ext cx="9239534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8EB53BF-70F6-4D8F-B7B2-3D32ECDA46DB}"/>
              </a:ext>
            </a:extLst>
          </p:cNvPr>
          <p:cNvSpPr/>
          <p:nvPr/>
        </p:nvSpPr>
        <p:spPr>
          <a:xfrm>
            <a:off x="1444489" y="6143354"/>
            <a:ext cx="4053385" cy="5459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7FC7E8-0D6E-4814-B29C-D40DCFFE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81B2073-6728-4A05-8B8C-5DC0B0838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2825" y="0"/>
            <a:ext cx="11752544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A382BC3-642F-45F4-9ABB-10336FDB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39430"/>
            <a:ext cx="2057400" cy="365125"/>
          </a:xfrm>
        </p:spPr>
        <p:txBody>
          <a:bodyPr/>
          <a:lstStyle/>
          <a:p>
            <a:fld id="{1A9CBF77-95E6-604E-BCFC-0A6922100E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8E42014-53FF-48A9-BEF3-C52C561C4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8989" y="-95534"/>
            <a:ext cx="10012422" cy="645188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5C5DAFF-22CE-4B76-9103-00D4582B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08E210-F424-4D12-B5DC-50C99C90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674207"/>
            <a:ext cx="903276" cy="8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FF2EA-F360-49FF-8F9C-241D206D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/>
          <a:stretch/>
        </p:blipFill>
        <p:spPr>
          <a:xfrm>
            <a:off x="435964" y="5700876"/>
            <a:ext cx="903276" cy="890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46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122</Words>
  <Application>Microsoft Office PowerPoint</Application>
  <PresentationFormat>Letter Paper (8.5x11 in)</PresentationFormat>
  <Paragraphs>64</Paragraphs>
  <Slides>31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Trial Court Opinion</vt:lpstr>
      <vt:lpstr>Affirmed on Appeal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Safety Advisory – 2010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Danelsy Medrano</dc:creator>
  <cp:lastModifiedBy>Kim Faust</cp:lastModifiedBy>
  <cp:revision>38</cp:revision>
  <cp:lastPrinted>2017-10-16T19:47:00Z</cp:lastPrinted>
  <dcterms:created xsi:type="dcterms:W3CDTF">2017-10-11T14:36:07Z</dcterms:created>
  <dcterms:modified xsi:type="dcterms:W3CDTF">2017-11-01T20:49:42Z</dcterms:modified>
</cp:coreProperties>
</file>